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fa" sz="1800"/>
              <a:t>دو کشور آمریکا و ایران را با هم مقایسه کنید و تفاوت ها و شباهت های آن  ها را در </a:t>
            </a:r>
            <a:r>
              <a:rPr b="1" lang="fa" sz="1800">
                <a:highlight>
                  <a:srgbClr val="FFFF00"/>
                </a:highlight>
              </a:rPr>
              <a:t>نمودار</a:t>
            </a:r>
            <a:r>
              <a:rPr b="1" lang="fa" sz="1800"/>
              <a:t> قرار دهید.</a:t>
            </a:r>
            <a:r>
              <a:rPr lang="fa" sz="3000"/>
              <a:t>                                   </a:t>
            </a:r>
            <a:endParaRPr sz="3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5b8bed5403_1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5b8bed5403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677335" y="609600"/>
            <a:ext cx="8596800" cy="340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366139" y="3632200"/>
            <a:ext cx="7224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fa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fa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677335" y="1931988"/>
            <a:ext cx="8596800" cy="259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677335" y="4527448"/>
            <a:ext cx="8596800" cy="15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677332" y="4013200"/>
            <a:ext cx="8596800" cy="51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677335" y="4527448"/>
            <a:ext cx="8596800" cy="15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fa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fa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685799" y="609600"/>
            <a:ext cx="85881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677332" y="4013200"/>
            <a:ext cx="8596800" cy="51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677335" y="4527448"/>
            <a:ext cx="8596800" cy="15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3035202" y="-197411"/>
            <a:ext cx="3880800" cy="85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5994316" y="2582999"/>
            <a:ext cx="5251500" cy="130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581635" y="-294750"/>
            <a:ext cx="5251500" cy="70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4" name="Google Shape;34;p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" name="Google Shape;35;p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6" name="Google Shape;36;p4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37" name="Google Shape;37;p4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8" name="Google Shape;38;p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40" name="Google Shape;40;p4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41" name="Google Shape;41;p4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42" name="Google Shape;42;p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4"/>
          <p:cNvSpPr txBox="1"/>
          <p:nvPr>
            <p:ph type="ctrTitle"/>
          </p:nvPr>
        </p:nvSpPr>
        <p:spPr>
          <a:xfrm>
            <a:off x="1507067" y="2404534"/>
            <a:ext cx="7767000" cy="16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subTitle"/>
          </p:nvPr>
        </p:nvSpPr>
        <p:spPr>
          <a:xfrm>
            <a:off x="1507067" y="4050833"/>
            <a:ext cx="77670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6" name="Google Shape;46;p4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/>
          <p:nvPr>
            <p:ph type="title"/>
          </p:nvPr>
        </p:nvSpPr>
        <p:spPr>
          <a:xfrm>
            <a:off x="677335" y="2700867"/>
            <a:ext cx="8596800" cy="182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"/>
          <p:cNvSpPr txBox="1"/>
          <p:nvPr>
            <p:ph idx="1" type="body"/>
          </p:nvPr>
        </p:nvSpPr>
        <p:spPr>
          <a:xfrm>
            <a:off x="677335" y="4527448"/>
            <a:ext cx="859680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5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" type="body"/>
          </p:nvPr>
        </p:nvSpPr>
        <p:spPr>
          <a:xfrm>
            <a:off x="677334" y="2160589"/>
            <a:ext cx="41841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2" type="body"/>
          </p:nvPr>
        </p:nvSpPr>
        <p:spPr>
          <a:xfrm>
            <a:off x="5089970" y="2160589"/>
            <a:ext cx="41841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6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1" type="body"/>
          </p:nvPr>
        </p:nvSpPr>
        <p:spPr>
          <a:xfrm>
            <a:off x="675745" y="2160983"/>
            <a:ext cx="41856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5" name="Google Shape;65;p7"/>
          <p:cNvSpPr txBox="1"/>
          <p:nvPr>
            <p:ph idx="2" type="body"/>
          </p:nvPr>
        </p:nvSpPr>
        <p:spPr>
          <a:xfrm>
            <a:off x="675745" y="2737245"/>
            <a:ext cx="4185600" cy="33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3" type="body"/>
          </p:nvPr>
        </p:nvSpPr>
        <p:spPr>
          <a:xfrm>
            <a:off x="5088383" y="2160983"/>
            <a:ext cx="41856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7" name="Google Shape;67;p7"/>
          <p:cNvSpPr txBox="1"/>
          <p:nvPr>
            <p:ph idx="4" type="body"/>
          </p:nvPr>
        </p:nvSpPr>
        <p:spPr>
          <a:xfrm>
            <a:off x="5088384" y="2737245"/>
            <a:ext cx="4185600" cy="33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677334" y="1498604"/>
            <a:ext cx="3854400" cy="12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4760461" y="514924"/>
            <a:ext cx="4513500" cy="55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677334" y="2777069"/>
            <a:ext cx="3854400" cy="25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677334" y="4800600"/>
            <a:ext cx="85968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677334" y="609600"/>
            <a:ext cx="8596800" cy="38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677334" y="5367338"/>
            <a:ext cx="8596800" cy="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7205133" y="6041362"/>
            <a:ext cx="91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677334" y="6041362"/>
            <a:ext cx="629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/>
        </p:nvSpPr>
        <p:spPr>
          <a:xfrm>
            <a:off x="5293000" y="289650"/>
            <a:ext cx="895200" cy="355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fa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آمریکا</a:t>
            </a:r>
            <a:endParaRPr b="1" i="0" sz="24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4" name="Google Shape;144;p18"/>
          <p:cNvSpPr/>
          <p:nvPr/>
        </p:nvSpPr>
        <p:spPr>
          <a:xfrm>
            <a:off x="2883425" y="289650"/>
            <a:ext cx="1000500" cy="3555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8"/>
          <p:cNvSpPr/>
          <p:nvPr/>
        </p:nvSpPr>
        <p:spPr>
          <a:xfrm>
            <a:off x="930850" y="670575"/>
            <a:ext cx="4289700" cy="36372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3734225" y="645152"/>
            <a:ext cx="4128000" cy="36372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2514775" y="302825"/>
            <a:ext cx="1698600" cy="25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fa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ا</a:t>
            </a:r>
            <a:r>
              <a:rPr b="1" i="0" lang="fa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یران</a:t>
            </a:r>
            <a:endParaRPr b="1" i="0" sz="24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4134400" y="776775"/>
            <a:ext cx="895200" cy="4212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هردو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8"/>
          <p:cNvSpPr/>
          <p:nvPr/>
        </p:nvSpPr>
        <p:spPr>
          <a:xfrm>
            <a:off x="6786063" y="5614425"/>
            <a:ext cx="1000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 ایالت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8"/>
          <p:cNvSpPr/>
          <p:nvPr/>
        </p:nvSpPr>
        <p:spPr>
          <a:xfrm>
            <a:off x="3045550" y="4479000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البرز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8"/>
          <p:cNvSpPr/>
          <p:nvPr/>
        </p:nvSpPr>
        <p:spPr>
          <a:xfrm>
            <a:off x="4134400" y="5010300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آسیا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8"/>
          <p:cNvSpPr/>
          <p:nvPr/>
        </p:nvSpPr>
        <p:spPr>
          <a:xfrm>
            <a:off x="1507675" y="5614425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پاکستان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8"/>
          <p:cNvSpPr/>
          <p:nvPr/>
        </p:nvSpPr>
        <p:spPr>
          <a:xfrm>
            <a:off x="507175" y="4588750"/>
            <a:ext cx="1000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31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استان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8"/>
          <p:cNvSpPr/>
          <p:nvPr/>
        </p:nvSpPr>
        <p:spPr>
          <a:xfrm>
            <a:off x="1685275" y="4479000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فارسی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8"/>
          <p:cNvSpPr/>
          <p:nvPr/>
        </p:nvSpPr>
        <p:spPr>
          <a:xfrm>
            <a:off x="2337163" y="5046713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تهران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8"/>
          <p:cNvSpPr/>
          <p:nvPr/>
        </p:nvSpPr>
        <p:spPr>
          <a:xfrm>
            <a:off x="7790200" y="3981825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۲۰۲۰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8"/>
          <p:cNvSpPr/>
          <p:nvPr/>
        </p:nvSpPr>
        <p:spPr>
          <a:xfrm rot="-157870">
            <a:off x="4620866" y="4375150"/>
            <a:ext cx="1391967" cy="512948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fa" sz="2000"/>
              <a:t>آمریکا</a:t>
            </a:r>
            <a:endParaRPr b="1" i="0" sz="2000" u="none" cap="none" strike="noStrike">
              <a:solidFill>
                <a:srgbClr val="000000"/>
              </a:solidFill>
            </a:endParaRPr>
          </a:p>
        </p:txBody>
      </p:sp>
      <p:sp>
        <p:nvSpPr>
          <p:cNvPr id="158" name="Google Shape;158;p18"/>
          <p:cNvSpPr/>
          <p:nvPr/>
        </p:nvSpPr>
        <p:spPr>
          <a:xfrm>
            <a:off x="3032463" y="5614413"/>
            <a:ext cx="11481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میدان آزادی</a:t>
            </a:r>
            <a:r>
              <a:rPr b="0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8"/>
          <p:cNvSpPr/>
          <p:nvPr/>
        </p:nvSpPr>
        <p:spPr>
          <a:xfrm>
            <a:off x="7418200" y="4659875"/>
            <a:ext cx="1573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واشنگتن دی سی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8"/>
          <p:cNvSpPr/>
          <p:nvPr/>
        </p:nvSpPr>
        <p:spPr>
          <a:xfrm>
            <a:off x="6527800" y="4224825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کانادا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8"/>
          <p:cNvSpPr/>
          <p:nvPr/>
        </p:nvSpPr>
        <p:spPr>
          <a:xfrm>
            <a:off x="4178025" y="2086825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موزه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19500" y="0"/>
            <a:ext cx="2375126" cy="3981824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8"/>
          <p:cNvSpPr/>
          <p:nvPr/>
        </p:nvSpPr>
        <p:spPr>
          <a:xfrm rot="2216972">
            <a:off x="9215709" y="449515"/>
            <a:ext cx="777061" cy="73488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8"/>
          <p:cNvSpPr/>
          <p:nvPr/>
        </p:nvSpPr>
        <p:spPr>
          <a:xfrm>
            <a:off x="5478625" y="5010300"/>
            <a:ext cx="1573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fa" sz="1800"/>
              <a:t>مجسمه</a:t>
            </a:r>
            <a:r>
              <a:rPr b="1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آزادی</a:t>
            </a:r>
            <a:r>
              <a:rPr b="0" i="0" lang="fa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8"/>
          <p:cNvSpPr/>
          <p:nvPr/>
        </p:nvSpPr>
        <p:spPr>
          <a:xfrm>
            <a:off x="354088" y="3965400"/>
            <a:ext cx="829500" cy="513600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fa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۲۰۲۰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8"/>
          <p:cNvSpPr txBox="1"/>
          <p:nvPr/>
        </p:nvSpPr>
        <p:spPr>
          <a:xfrm>
            <a:off x="9200275" y="1235125"/>
            <a:ext cx="1494300" cy="23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a" sz="1800">
                <a:solidFill>
                  <a:schemeClr val="dk1"/>
                </a:solidFill>
              </a:rPr>
              <a:t>دو کشور آمریکا و ایران را با هم مقایسه کنید و تفاوت ها و شباهت های آن  ها را در </a:t>
            </a:r>
            <a:r>
              <a:rPr b="1" lang="fa" sz="1800">
                <a:solidFill>
                  <a:schemeClr val="dk1"/>
                </a:solidFill>
                <a:highlight>
                  <a:srgbClr val="FFFF00"/>
                </a:highlight>
              </a:rPr>
              <a:t>نمودار</a:t>
            </a:r>
            <a:r>
              <a:rPr b="1" lang="fa" sz="1800">
                <a:solidFill>
                  <a:schemeClr val="dk1"/>
                </a:solidFill>
              </a:rPr>
              <a:t> قرار دهید</a:t>
            </a:r>
            <a:endParaRPr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9"/>
          <p:cNvSpPr txBox="1"/>
          <p:nvPr/>
        </p:nvSpPr>
        <p:spPr>
          <a:xfrm>
            <a:off x="5944475" y="529575"/>
            <a:ext cx="33894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a" sz="3400">
                <a:latin typeface="Trebuchet MS"/>
                <a:ea typeface="Trebuchet MS"/>
                <a:cs typeface="Trebuchet MS"/>
                <a:sym typeface="Trebuchet MS"/>
              </a:rPr>
              <a:t>کار خانه </a:t>
            </a:r>
            <a:endParaRPr b="1" sz="34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2" name="Google Shape;172;p19"/>
          <p:cNvSpPr txBox="1"/>
          <p:nvPr/>
        </p:nvSpPr>
        <p:spPr>
          <a:xfrm>
            <a:off x="158750" y="1370550"/>
            <a:ext cx="9429900" cy="52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a" sz="27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با خانواده خود در باره ایران گفت و گو کنید واز آن ها بخواهید تا به پرسش های زیر جواب بدهند </a:t>
            </a:r>
            <a:r>
              <a:rPr b="1" lang="fa" sz="27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a" sz="27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آیا به ایران سفر کرده اند ؟ چرا ؟</a:t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a" sz="27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به کدام استان و کدام شهر سفر کرده اند ؟ چرا ؟</a:t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a" sz="27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کدام جاهای دیدنی ایران را رفته اند ؟ </a:t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a" sz="27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چه ره آوردی / سوغاتی برای دوستان و آشنایان آورده اند ؟</a:t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fa" sz="27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چه خاطره ای از سفر به ایران دارند ؟</a:t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descr="A picture containing text, map&#10;&#10;Description automatically generated" id="173" name="Google Shape;17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8750" y="2245350"/>
            <a:ext cx="2406500" cy="317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